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5"/>
  </p:notesMasterIdLst>
  <p:handoutMasterIdLst>
    <p:handoutMasterId r:id="rId6"/>
  </p:handoutMasterIdLst>
  <p:sldIdLst>
    <p:sldId id="256" r:id="rId2"/>
    <p:sldId id="278" r:id="rId3"/>
    <p:sldId id="279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0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637F"/>
    <a:srgbClr val="E09E19"/>
    <a:srgbClr val="C28220"/>
    <a:srgbClr val="9DAD33"/>
    <a:srgbClr val="6C3302"/>
    <a:srgbClr val="584F29"/>
    <a:srgbClr val="ED4E33"/>
    <a:srgbClr val="003262"/>
    <a:srgbClr val="53626F"/>
    <a:srgbClr val="00B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333" autoAdjust="0"/>
    <p:restoredTop sz="94674" autoAdjust="0"/>
  </p:normalViewPr>
  <p:slideViewPr>
    <p:cSldViewPr snapToGrid="0" snapToObjects="1">
      <p:cViewPr varScale="1">
        <p:scale>
          <a:sx n="93" d="100"/>
          <a:sy n="93" d="100"/>
        </p:scale>
        <p:origin x="200" y="864"/>
      </p:cViewPr>
      <p:guideLst>
        <p:guide orient="horz" pos="360"/>
        <p:guide pos="57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CB1905-1EEB-6545-B5E2-B70E8868255E}" type="datetimeFigureOut">
              <a:rPr lang="en-US" smtClean="0"/>
              <a:t>3/4/19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61A396-5F67-764F-9A9A-305152EB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85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4.png>
</file>

<file path=ppt/media/image5.tif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53F6BF-7462-9046-A2B6-90C29244BD27}" type="datetimeFigureOut">
              <a:rPr lang="en-US" smtClean="0"/>
              <a:t>3/4/19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7DBC5-2A13-CA47-B9EE-6017A92B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686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24333"/>
            <a:ext cx="6813884" cy="163946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5000">
                <a:solidFill>
                  <a:srgbClr val="C2822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575258"/>
            <a:ext cx="6400800" cy="111359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rgbClr val="2D63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690539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0032"/>
            <a:ext cx="7766050" cy="11503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600" y="2518947"/>
            <a:ext cx="7740650" cy="206466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81303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68325" y="2017295"/>
            <a:ext cx="7772400" cy="1996573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325" y="1019341"/>
            <a:ext cx="7772400" cy="89568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200">
                <a:solidFill>
                  <a:srgbClr val="2D637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7536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2051"/>
            <a:ext cx="7464425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2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097755"/>
            <a:ext cx="3717925" cy="2823496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0"/>
          </p:nvPr>
        </p:nvSpPr>
        <p:spPr>
          <a:xfrm>
            <a:off x="4175125" y="2097754"/>
            <a:ext cx="3746500" cy="2823497"/>
          </a:xfrm>
          <a:prstGeom prst="rect">
            <a:avLst/>
          </a:prstGeom>
        </p:spPr>
        <p:txBody>
          <a:bodyPr/>
          <a:lstStyle>
            <a:lvl1pPr>
              <a:defRPr sz="2200">
                <a:solidFill>
                  <a:srgbClr val="2D637F"/>
                </a:solidFill>
              </a:defRPr>
            </a:lvl1pPr>
            <a:lvl2pPr>
              <a:defRPr sz="2000">
                <a:solidFill>
                  <a:srgbClr val="2D637F"/>
                </a:solidFill>
              </a:defRPr>
            </a:lvl2pPr>
            <a:lvl3pPr>
              <a:defRPr sz="1800">
                <a:solidFill>
                  <a:srgbClr val="2D637F"/>
                </a:solidFill>
              </a:defRPr>
            </a:lvl3pPr>
            <a:lvl4pPr>
              <a:defRPr sz="1600">
                <a:solidFill>
                  <a:srgbClr val="2D637F"/>
                </a:solidFill>
              </a:defRPr>
            </a:lvl4pPr>
            <a:lvl5pPr>
              <a:defRPr sz="1400">
                <a:solidFill>
                  <a:srgbClr val="2D637F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3138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729789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000" y="358775"/>
            <a:ext cx="5486400" cy="33710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4296527"/>
            <a:ext cx="5486400" cy="47729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645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41995"/>
            <a:ext cx="3008313" cy="4049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575050" y="1041995"/>
            <a:ext cx="4537075" cy="365700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1531651"/>
            <a:ext cx="3008313" cy="31673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99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em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267368" y="530726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457200" y="5259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Project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8079"/>
            <a:ext cx="8229600" cy="2526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6274508" y="0"/>
            <a:ext cx="2869492" cy="237957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5598553"/>
            <a:ext cx="9170736" cy="133007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369048" y="6019295"/>
            <a:ext cx="1745673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568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81" r:id="rId5"/>
    <p:sldLayoutId id="2147483649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5000" kern="1200">
          <a:solidFill>
            <a:srgbClr val="C28220"/>
          </a:solidFill>
          <a:latin typeface="Georgia"/>
          <a:ea typeface="+mj-ea"/>
          <a:cs typeface="Georg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rgbClr val="2D637F"/>
          </a:solidFill>
          <a:latin typeface="Lucida Grande"/>
          <a:ea typeface="+mn-ea"/>
          <a:cs typeface="Lucida Grand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2D637F"/>
          </a:solidFill>
          <a:latin typeface="Lucida Grande"/>
          <a:ea typeface="+mn-ea"/>
          <a:cs typeface="Lucida Grand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2D637F"/>
          </a:solidFill>
          <a:latin typeface="Lucida Grande"/>
          <a:ea typeface="+mn-ea"/>
          <a:cs typeface="Lucida Grand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rgbClr val="2D637F"/>
          </a:solidFill>
          <a:latin typeface="Lucida Grande"/>
          <a:ea typeface="+mn-ea"/>
          <a:cs typeface="Lucida Grande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rgbClr val="2D637F"/>
          </a:solidFill>
          <a:latin typeface="Lucida Grande"/>
          <a:ea typeface="+mn-ea"/>
          <a:cs typeface="Lucida Grand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8806" y="1720081"/>
            <a:ext cx="6813884" cy="1448130"/>
          </a:xfrm>
        </p:spPr>
        <p:txBody>
          <a:bodyPr/>
          <a:lstStyle/>
          <a:p>
            <a:pPr algn="ctr"/>
            <a:r>
              <a:rPr lang="en-US" sz="3000" dirty="0" err="1"/>
              <a:t>DeepFittingRoom</a:t>
            </a:r>
            <a:r>
              <a:rPr lang="en-US" altLang="zh-CN" sz="3000" dirty="0"/>
              <a:t>:</a:t>
            </a:r>
            <a:r>
              <a:rPr lang="en-US" sz="3000" dirty="0"/>
              <a:t> </a:t>
            </a:r>
            <a:br>
              <a:rPr lang="en-US" sz="3000" dirty="0"/>
            </a:br>
            <a:r>
              <a:rPr lang="en-US" sz="2400" dirty="0"/>
              <a:t>A deep learning</a:t>
            </a:r>
            <a:r>
              <a:rPr lang="zh-CN" altLang="en-US" sz="2400" dirty="0"/>
              <a:t> </a:t>
            </a:r>
            <a:r>
              <a:rPr lang="en-US" altLang="zh-CN" sz="2400" dirty="0"/>
              <a:t>framework</a:t>
            </a:r>
            <a:r>
              <a:rPr lang="en-US" sz="2400" dirty="0"/>
              <a:t> </a:t>
            </a:r>
            <a:r>
              <a:rPr lang="en-US" altLang="zh-CN" sz="2400" dirty="0"/>
              <a:t>that</a:t>
            </a:r>
            <a:r>
              <a:rPr lang="zh-CN" altLang="en-US" sz="2400" dirty="0"/>
              <a:t> </a:t>
            </a:r>
            <a:r>
              <a:rPr lang="en-US" altLang="zh-CN" sz="2400" dirty="0"/>
              <a:t>helps</a:t>
            </a:r>
            <a:r>
              <a:rPr lang="zh-CN" altLang="en-US" sz="2400" dirty="0"/>
              <a:t> </a:t>
            </a:r>
            <a:r>
              <a:rPr lang="en-US" altLang="zh-CN" sz="2400" dirty="0"/>
              <a:t>you</a:t>
            </a:r>
            <a:r>
              <a:rPr lang="zh-CN" altLang="en-US" sz="2400" dirty="0"/>
              <a:t> </a:t>
            </a:r>
            <a:r>
              <a:rPr lang="en-US" altLang="zh-CN" sz="2400" dirty="0"/>
              <a:t>try</a:t>
            </a:r>
            <a:r>
              <a:rPr lang="zh-CN" altLang="en-US" sz="2400" dirty="0"/>
              <a:t> </a:t>
            </a:r>
            <a:r>
              <a:rPr lang="en-US" altLang="zh-CN" sz="2400" dirty="0"/>
              <a:t>different</a:t>
            </a:r>
            <a:r>
              <a:rPr lang="zh-CN" altLang="en-US" sz="2400" dirty="0"/>
              <a:t> </a:t>
            </a:r>
            <a:r>
              <a:rPr lang="en-US" altLang="zh-CN" sz="2400" dirty="0"/>
              <a:t>clothes</a:t>
            </a:r>
            <a:r>
              <a:rPr lang="zh-CN" altLang="en-US" sz="2400" dirty="0"/>
              <a:t> </a:t>
            </a:r>
            <a:r>
              <a:rPr lang="en-US" altLang="zh-CN" sz="2400" dirty="0"/>
              <a:t>at</a:t>
            </a:r>
            <a:r>
              <a:rPr lang="zh-CN" altLang="en-US" sz="2400" dirty="0"/>
              <a:t> </a:t>
            </a:r>
            <a:r>
              <a:rPr lang="en-US" altLang="zh-CN" sz="2400" dirty="0"/>
              <a:t>home</a:t>
            </a:r>
            <a:endParaRPr lang="en-US" sz="3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1845" y="4281055"/>
            <a:ext cx="6400800" cy="1380783"/>
          </a:xfrm>
        </p:spPr>
        <p:txBody>
          <a:bodyPr>
            <a:normAutofit/>
          </a:bodyPr>
          <a:lstStyle/>
          <a:p>
            <a:pPr algn="ctr"/>
            <a:r>
              <a:rPr lang="en-US" altLang="zh-Hans" sz="1600" dirty="0"/>
              <a:t>Michael</a:t>
            </a:r>
            <a:r>
              <a:rPr lang="zh-Hans" altLang="en-US" sz="1600" dirty="0"/>
              <a:t> </a:t>
            </a:r>
            <a:r>
              <a:rPr lang="en-US" altLang="zh-Hans" sz="1600" dirty="0"/>
              <a:t>Xu, Ziqi Pei, </a:t>
            </a:r>
          </a:p>
          <a:p>
            <a:pPr algn="ctr"/>
            <a:r>
              <a:rPr lang="en-US" altLang="zh-Hans" sz="1600" dirty="0" err="1"/>
              <a:t>Liyang</a:t>
            </a:r>
            <a:r>
              <a:rPr lang="en-US" altLang="zh-Hans" sz="1600" dirty="0"/>
              <a:t> Zhao, </a:t>
            </a:r>
            <a:r>
              <a:rPr lang="en-US" altLang="zh-Hans" sz="1600" dirty="0" err="1"/>
              <a:t>Jiazhong</a:t>
            </a:r>
            <a:r>
              <a:rPr lang="en-US" altLang="zh-Hans" sz="1600" dirty="0"/>
              <a:t> Mei, Ziyang Zhou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UC Berkeley</a:t>
            </a:r>
            <a:r>
              <a:rPr lang="en-US" altLang="zh-Hans" sz="1600" dirty="0"/>
              <a:t>,</a:t>
            </a:r>
            <a:r>
              <a:rPr lang="zh-Hans" altLang="en-US" sz="1600" dirty="0"/>
              <a:t> </a:t>
            </a:r>
            <a:r>
              <a:rPr lang="en-US" altLang="zh-Hans" sz="1600" dirty="0"/>
              <a:t>Mar</a:t>
            </a:r>
            <a:r>
              <a:rPr lang="en-US" altLang="zh-CN" sz="1600" dirty="0"/>
              <a:t>.</a:t>
            </a:r>
            <a:r>
              <a:rPr lang="zh-Hans" altLang="en-US" sz="1600" dirty="0"/>
              <a:t> </a:t>
            </a:r>
            <a:r>
              <a:rPr lang="en-US" altLang="zh-Hans" sz="1600" dirty="0"/>
              <a:t>201</a:t>
            </a:r>
            <a:r>
              <a:rPr lang="en-US" altLang="zh-CN" sz="1600" dirty="0"/>
              <a:t>9</a:t>
            </a:r>
            <a:endParaRPr lang="en-US" sz="16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7E3A15A-0824-8E49-95F2-1D624A46D21F}"/>
              </a:ext>
            </a:extLst>
          </p:cNvPr>
          <p:cNvSpPr txBox="1">
            <a:spLocks/>
          </p:cNvSpPr>
          <p:nvPr/>
        </p:nvSpPr>
        <p:spPr>
          <a:xfrm>
            <a:off x="1661845" y="5137919"/>
            <a:ext cx="6400800" cy="11135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Lucida Grande"/>
                <a:ea typeface="+mn-ea"/>
                <a:cs typeface="Lucida Grande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Lucida Grande"/>
                <a:ea typeface="+mn-ea"/>
                <a:cs typeface="Lucida Grande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Lucida Grande"/>
                <a:ea typeface="+mn-ea"/>
                <a:cs typeface="Lucida Grande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Lucida Grande"/>
                <a:ea typeface="+mn-ea"/>
                <a:cs typeface="Lucida Grande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Hans" dirty="0"/>
          </a:p>
        </p:txBody>
      </p:sp>
    </p:spTree>
    <p:extLst>
      <p:ext uri="{BB962C8B-B14F-4D97-AF65-F5344CB8AC3E}">
        <p14:creationId xmlns:p14="http://schemas.microsoft.com/office/powerpoint/2010/main" val="1612300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82599" y="1"/>
            <a:ext cx="7766050" cy="883578"/>
          </a:xfrm>
        </p:spPr>
        <p:txBody>
          <a:bodyPr>
            <a:noAutofit/>
          </a:bodyPr>
          <a:lstStyle/>
          <a:p>
            <a:r>
              <a:rPr lang="en-US" altLang="zh-Hans" sz="2600" dirty="0"/>
              <a:t>Ob</a:t>
            </a:r>
            <a:r>
              <a:rPr lang="en-US" altLang="zh-CN" sz="2600" dirty="0"/>
              <a:t>jective:</a:t>
            </a:r>
            <a:endParaRPr lang="en-US" sz="26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7ECD94-E756-B04F-BF8E-8E837DA21B41}"/>
              </a:ext>
            </a:extLst>
          </p:cNvPr>
          <p:cNvSpPr txBox="1">
            <a:spLocks/>
          </p:cNvSpPr>
          <p:nvPr/>
        </p:nvSpPr>
        <p:spPr>
          <a:xfrm>
            <a:off x="482313" y="1613046"/>
            <a:ext cx="7766050" cy="5119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kern="1200">
                <a:solidFill>
                  <a:srgbClr val="C28220"/>
                </a:solidFill>
                <a:latin typeface="Georgia"/>
                <a:ea typeface="+mj-ea"/>
                <a:cs typeface="Georgia"/>
              </a:defRPr>
            </a:lvl1pPr>
          </a:lstStyle>
          <a:p>
            <a:r>
              <a:rPr lang="en-US" altLang="zh-CN" sz="2600" dirty="0"/>
              <a:t>Dataset:</a:t>
            </a:r>
            <a:endParaRPr lang="en-US" sz="26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4E00D471-38E5-FC4A-9C18-138155A80DC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82599" y="729468"/>
                <a:ext cx="8286108" cy="883578"/>
              </a:xfrm>
            </p:spPr>
            <p:txBody>
              <a:bodyPr>
                <a:normAutofit/>
              </a:bodyPr>
              <a:lstStyle/>
              <a:p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Using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deep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learning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to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develop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a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framework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that,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given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only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a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few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selfies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of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a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particular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person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sz="16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wearing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an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apparel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of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category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1600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,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outputs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this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person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 dirty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sz="16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trying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on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different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clothes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in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the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dataset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within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same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category</a:t>
                </a:r>
                <a:r>
                  <a:rPr lang="zh-CN" altLang="en-US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 dirty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sz="1600" i="1" dirty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1600" dirty="0">
                    <a:latin typeface="Lucida Grande" panose="020B0600040502020204" pitchFamily="34" charset="0"/>
                    <a:cs typeface="Lucida Grande" panose="020B0600040502020204" pitchFamily="34" charset="0"/>
                  </a:rPr>
                  <a:t>.</a:t>
                </a:r>
                <a:endParaRPr lang="en-US" sz="1600" dirty="0">
                  <a:latin typeface="Lucida Grande" panose="020B0600040502020204" pitchFamily="34" charset="0"/>
                  <a:cs typeface="Lucida Grande" panose="020B0600040502020204" pitchFamily="34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  <a:p>
                <a:pPr>
                  <a:buFont typeface="+mj-lt"/>
                  <a:buAutoNum type="arabicParenR"/>
                </a:pPr>
                <a:endParaRPr lang="en-US" sz="1600" dirty="0"/>
              </a:p>
              <a:p>
                <a:pPr>
                  <a:buFont typeface="+mj-lt"/>
                  <a:buAutoNum type="arabicParenR"/>
                </a:pPr>
                <a:endParaRPr lang="en-US" sz="1600" dirty="0"/>
              </a:p>
              <a:p>
                <a:pPr>
                  <a:buFont typeface="+mj-lt"/>
                  <a:buAutoNum type="arabicParenR"/>
                </a:pPr>
                <a:endParaRPr lang="en-US" sz="1600" dirty="0"/>
              </a:p>
            </p:txBody>
          </p:sp>
        </mc:Choice>
        <mc:Fallback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4E00D471-38E5-FC4A-9C18-138155A80DC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82599" y="729468"/>
                <a:ext cx="8286108" cy="883578"/>
              </a:xfrm>
              <a:blipFill>
                <a:blip r:embed="rId2"/>
                <a:stretch>
                  <a:fillRect l="-153" b="-14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B889F74-8564-2D45-B3D2-A296D7B6FEE1}"/>
              </a:ext>
            </a:extLst>
          </p:cNvPr>
          <p:cNvSpPr txBox="1">
            <a:spLocks/>
          </p:cNvSpPr>
          <p:nvPr/>
        </p:nvSpPr>
        <p:spPr>
          <a:xfrm>
            <a:off x="482599" y="2125039"/>
            <a:ext cx="8286108" cy="371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 err="1"/>
              <a:t>DeepFashion</a:t>
            </a:r>
            <a:r>
              <a:rPr lang="zh-CN" altLang="en-US" sz="1600" dirty="0"/>
              <a:t> </a:t>
            </a:r>
            <a:r>
              <a:rPr lang="en-US" altLang="zh-CN" sz="1600" dirty="0"/>
              <a:t>&amp;</a:t>
            </a:r>
            <a:r>
              <a:rPr lang="zh-CN" altLang="en-US" sz="1600" dirty="0"/>
              <a:t> </a:t>
            </a:r>
            <a:r>
              <a:rPr lang="en-US" altLang="zh-CN" sz="1600" dirty="0" err="1"/>
              <a:t>DeepFashion</a:t>
            </a:r>
            <a:r>
              <a:rPr lang="zh-CN" altLang="en-US" sz="1600" dirty="0"/>
              <a:t> </a:t>
            </a:r>
            <a:r>
              <a:rPr lang="en-US" altLang="zh-CN" sz="1600" dirty="0"/>
              <a:t>2</a:t>
            </a:r>
          </a:p>
          <a:p>
            <a:endParaRPr lang="en-US" sz="1600" dirty="0"/>
          </a:p>
          <a:p>
            <a:pPr>
              <a:buFont typeface="+mj-lt"/>
              <a:buAutoNum type="arabicParenR"/>
            </a:pPr>
            <a:endParaRPr lang="en-US" sz="1600" dirty="0"/>
          </a:p>
          <a:p>
            <a:pPr>
              <a:buFont typeface="+mj-lt"/>
              <a:buAutoNum type="arabicParenR"/>
            </a:pPr>
            <a:endParaRPr lang="en-US" sz="1600" dirty="0"/>
          </a:p>
          <a:p>
            <a:pPr>
              <a:buFont typeface="+mj-lt"/>
              <a:buAutoNum type="arabicParenR"/>
            </a:pPr>
            <a:endParaRPr lang="en-US" sz="1600" dirty="0"/>
          </a:p>
          <a:p>
            <a:pPr>
              <a:buFont typeface="+mj-lt"/>
              <a:buAutoNum type="arabicParenR"/>
            </a:pP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6F4D9A-D714-9A46-9028-80FF11857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13" y="2637033"/>
            <a:ext cx="8286394" cy="30141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440710A-4A82-AF4C-8370-D81DA374D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122" y="2496624"/>
            <a:ext cx="4851278" cy="3280721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B934331-5753-6142-A832-8A0E203E09DA}"/>
              </a:ext>
            </a:extLst>
          </p:cNvPr>
          <p:cNvSpPr txBox="1">
            <a:spLocks/>
          </p:cNvSpPr>
          <p:nvPr/>
        </p:nvSpPr>
        <p:spPr>
          <a:xfrm>
            <a:off x="482599" y="2501292"/>
            <a:ext cx="8286108" cy="371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/>
              <a:t>Category</a:t>
            </a:r>
            <a:r>
              <a:rPr lang="zh-CN" altLang="en-US" sz="1600" dirty="0"/>
              <a:t> </a:t>
            </a:r>
            <a:r>
              <a:rPr lang="en-US" altLang="zh-CN" sz="1600" dirty="0"/>
              <a:t>id,</a:t>
            </a:r>
            <a:r>
              <a:rPr lang="zh-CN" altLang="en-US" sz="1600" dirty="0"/>
              <a:t> </a:t>
            </a:r>
            <a:r>
              <a:rPr lang="en-US" altLang="zh-CN" sz="1600" dirty="0"/>
              <a:t>scale,</a:t>
            </a:r>
            <a:r>
              <a:rPr lang="zh-CN" altLang="en-US" sz="1600" dirty="0"/>
              <a:t> </a:t>
            </a:r>
            <a:r>
              <a:rPr lang="en-US" altLang="zh-CN" sz="1600" dirty="0"/>
              <a:t>occlusion,</a:t>
            </a:r>
            <a:r>
              <a:rPr lang="zh-CN" altLang="en-US" sz="1600" dirty="0"/>
              <a:t> </a:t>
            </a:r>
            <a:r>
              <a:rPr lang="en-US" altLang="zh-CN" sz="1600" dirty="0"/>
              <a:t>bounding</a:t>
            </a:r>
            <a:r>
              <a:rPr lang="zh-CN" altLang="en-US" sz="1600" dirty="0"/>
              <a:t> </a:t>
            </a:r>
            <a:r>
              <a:rPr lang="en-US" altLang="zh-CN" sz="1600" dirty="0"/>
              <a:t>box,</a:t>
            </a:r>
            <a:r>
              <a:rPr lang="zh-CN" altLang="en-US" sz="1600" dirty="0"/>
              <a:t> </a:t>
            </a:r>
            <a:r>
              <a:rPr lang="en-US" altLang="zh-CN" sz="1600" dirty="0"/>
              <a:t>viewpoint</a:t>
            </a:r>
            <a:r>
              <a:rPr lang="zh-CN" altLang="en-US" sz="1600" dirty="0"/>
              <a:t> </a:t>
            </a:r>
            <a:endParaRPr lang="en-US" sz="1600" dirty="0"/>
          </a:p>
          <a:p>
            <a:pPr>
              <a:buFont typeface="+mj-lt"/>
              <a:buAutoNum type="arabicParenR"/>
            </a:pPr>
            <a:endParaRPr lang="en-US" sz="1600" dirty="0"/>
          </a:p>
          <a:p>
            <a:pPr>
              <a:buFont typeface="+mj-lt"/>
              <a:buAutoNum type="arabicParenR"/>
            </a:pPr>
            <a:endParaRPr lang="en-US" sz="1600" dirty="0"/>
          </a:p>
          <a:p>
            <a:pPr>
              <a:buFont typeface="+mj-lt"/>
              <a:buAutoNum type="arabicParenR"/>
            </a:pPr>
            <a:endParaRPr lang="en-US" sz="1600" dirty="0"/>
          </a:p>
          <a:p>
            <a:pPr>
              <a:buFont typeface="+mj-lt"/>
              <a:buAutoNum type="arabicParenR"/>
            </a:pPr>
            <a:endParaRPr lang="en-US" sz="1600" dirty="0"/>
          </a:p>
          <a:p>
            <a:pPr>
              <a:buFont typeface="+mj-lt"/>
              <a:buAutoNum type="arabicParenR"/>
            </a:pPr>
            <a:endParaRPr lang="en-US" sz="16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C8EFE5B-19C4-0E4B-9EE3-A259892FED80}"/>
              </a:ext>
            </a:extLst>
          </p:cNvPr>
          <p:cNvSpPr txBox="1">
            <a:spLocks/>
          </p:cNvSpPr>
          <p:nvPr/>
        </p:nvSpPr>
        <p:spPr>
          <a:xfrm>
            <a:off x="482599" y="2872877"/>
            <a:ext cx="8286108" cy="371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/>
              <a:t>Preprocessing:</a:t>
            </a:r>
            <a:r>
              <a:rPr lang="zh-CN" altLang="en-US" sz="1600" dirty="0"/>
              <a:t> </a:t>
            </a:r>
            <a:r>
              <a:rPr lang="en-US" altLang="zh-CN" sz="1600" dirty="0"/>
              <a:t>clothes</a:t>
            </a:r>
            <a:r>
              <a:rPr lang="zh-CN" altLang="en-US" sz="1600" dirty="0"/>
              <a:t> </a:t>
            </a:r>
            <a:r>
              <a:rPr lang="en-US" altLang="zh-CN" sz="1600" dirty="0"/>
              <a:t>extraction,</a:t>
            </a:r>
            <a:r>
              <a:rPr lang="zh-CN" altLang="en-US" sz="1600" dirty="0"/>
              <a:t> </a:t>
            </a:r>
            <a:r>
              <a:rPr lang="en-US" altLang="zh-CN" sz="1600" dirty="0"/>
              <a:t>reposition(</a:t>
            </a:r>
            <a:r>
              <a:rPr lang="en-US" altLang="zh-CN" sz="1600" dirty="0" err="1"/>
              <a:t>Kabsch</a:t>
            </a:r>
            <a:r>
              <a:rPr lang="zh-CN" altLang="en-US" sz="1600" dirty="0"/>
              <a:t> </a:t>
            </a:r>
            <a:r>
              <a:rPr lang="en-US" altLang="zh-CN" sz="1600" dirty="0" err="1"/>
              <a:t>Algo</a:t>
            </a:r>
            <a:r>
              <a:rPr lang="en-US" altLang="zh-CN" sz="1600" dirty="0"/>
              <a:t>),</a:t>
            </a:r>
            <a:r>
              <a:rPr lang="zh-CN" altLang="en-US" sz="1600" dirty="0"/>
              <a:t> </a:t>
            </a:r>
            <a:r>
              <a:rPr lang="en-US" altLang="zh-CN" sz="1600" dirty="0"/>
              <a:t>etc.</a:t>
            </a:r>
            <a:endParaRPr lang="en-US" sz="1600" dirty="0"/>
          </a:p>
          <a:p>
            <a:pPr>
              <a:buFont typeface="+mj-lt"/>
              <a:buAutoNum type="arabicParenR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69393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" grpId="0"/>
      <p:bldP spid="6" grpId="0" build="p"/>
      <p:bldP spid="8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924" y="127593"/>
            <a:ext cx="6425514" cy="439492"/>
          </a:xfrm>
        </p:spPr>
        <p:txBody>
          <a:bodyPr>
            <a:noAutofit/>
          </a:bodyPr>
          <a:lstStyle/>
          <a:p>
            <a:r>
              <a:rPr lang="en-US" sz="2400" b="0" dirty="0"/>
              <a:t>Clothes-Swap Algorithm (Autoencoder)</a:t>
            </a:r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56C7BBD0-B267-1044-98B6-16002E6C145D}"/>
              </a:ext>
            </a:extLst>
          </p:cNvPr>
          <p:cNvSpPr/>
          <p:nvPr/>
        </p:nvSpPr>
        <p:spPr>
          <a:xfrm rot="5400000">
            <a:off x="1654411" y="1370209"/>
            <a:ext cx="694764" cy="766118"/>
          </a:xfrm>
          <a:prstGeom prst="trapezoi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/>
              <a:t>Encoder</a:t>
            </a:r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5CD41971-0A1D-CE46-9CE3-55D31838244B}"/>
              </a:ext>
            </a:extLst>
          </p:cNvPr>
          <p:cNvSpPr/>
          <p:nvPr/>
        </p:nvSpPr>
        <p:spPr>
          <a:xfrm rot="16200000">
            <a:off x="2519386" y="1370206"/>
            <a:ext cx="694764" cy="766118"/>
          </a:xfrm>
          <a:prstGeom prst="trapezoi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b="1" dirty="0" err="1"/>
              <a:t>DecoderB</a:t>
            </a:r>
            <a:endParaRPr lang="en-US" sz="1200" b="1" dirty="0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822AA207-F861-C34E-B3FD-6E5669696A35}"/>
              </a:ext>
            </a:extLst>
          </p:cNvPr>
          <p:cNvSpPr/>
          <p:nvPr/>
        </p:nvSpPr>
        <p:spPr>
          <a:xfrm rot="5400000">
            <a:off x="1654411" y="644847"/>
            <a:ext cx="694764" cy="766118"/>
          </a:xfrm>
          <a:prstGeom prst="trapezoi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/>
              <a:t>Encoder</a:t>
            </a:r>
          </a:p>
        </p:txBody>
      </p:sp>
      <p:sp>
        <p:nvSpPr>
          <p:cNvPr id="12" name="Trapezoid 11">
            <a:extLst>
              <a:ext uri="{FF2B5EF4-FFF2-40B4-BE49-F238E27FC236}">
                <a16:creationId xmlns:a16="http://schemas.microsoft.com/office/drawing/2014/main" id="{E5D7F2BF-D236-D34B-923F-D8B8DF210303}"/>
              </a:ext>
            </a:extLst>
          </p:cNvPr>
          <p:cNvSpPr/>
          <p:nvPr/>
        </p:nvSpPr>
        <p:spPr>
          <a:xfrm rot="16200000">
            <a:off x="2519386" y="644845"/>
            <a:ext cx="694764" cy="766118"/>
          </a:xfrm>
          <a:prstGeom prst="trapezoi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b="1" dirty="0" err="1"/>
              <a:t>DecoderA</a:t>
            </a:r>
            <a:endParaRPr lang="en-US" sz="1200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C9DBCB4-38BC-B44D-B972-491450762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428" y="730289"/>
            <a:ext cx="549819" cy="6308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B0515B1-9BD5-424F-AB56-3644BA6D6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051547" y="1405883"/>
            <a:ext cx="549819" cy="6947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E94887C-7311-4E47-960F-CD6401682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348684" y="1405883"/>
            <a:ext cx="533921" cy="69476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20B71EF-C020-D647-9928-6F5073FFE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786" y="724029"/>
            <a:ext cx="549819" cy="630882"/>
          </a:xfrm>
          <a:prstGeom prst="rect">
            <a:avLst/>
          </a:prstGeom>
        </p:spPr>
      </p:pic>
      <p:sp>
        <p:nvSpPr>
          <p:cNvPr id="19" name="Right Arrow Callout 18">
            <a:extLst>
              <a:ext uri="{FF2B5EF4-FFF2-40B4-BE49-F238E27FC236}">
                <a16:creationId xmlns:a16="http://schemas.microsoft.com/office/drawing/2014/main" id="{D0FC7F3D-DA70-C648-A7AF-B13F812F55AA}"/>
              </a:ext>
            </a:extLst>
          </p:cNvPr>
          <p:cNvSpPr/>
          <p:nvPr/>
        </p:nvSpPr>
        <p:spPr>
          <a:xfrm>
            <a:off x="271849" y="889686"/>
            <a:ext cx="762579" cy="370703"/>
          </a:xfrm>
          <a:prstGeom prst="rightArrow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NOISE</a:t>
            </a:r>
          </a:p>
        </p:txBody>
      </p:sp>
      <p:sp>
        <p:nvSpPr>
          <p:cNvPr id="20" name="Right Arrow Callout 19">
            <a:extLst>
              <a:ext uri="{FF2B5EF4-FFF2-40B4-BE49-F238E27FC236}">
                <a16:creationId xmlns:a16="http://schemas.microsoft.com/office/drawing/2014/main" id="{16ABE83D-A2DC-CE41-BF8D-F6671EDEE4FE}"/>
              </a:ext>
            </a:extLst>
          </p:cNvPr>
          <p:cNvSpPr/>
          <p:nvPr/>
        </p:nvSpPr>
        <p:spPr>
          <a:xfrm>
            <a:off x="288968" y="1565280"/>
            <a:ext cx="762579" cy="370703"/>
          </a:xfrm>
          <a:prstGeom prst="rightArrow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NOISE</a:t>
            </a:r>
          </a:p>
        </p:txBody>
      </p:sp>
      <p:sp>
        <p:nvSpPr>
          <p:cNvPr id="21" name="Notched Right Arrow 20">
            <a:extLst>
              <a:ext uri="{FF2B5EF4-FFF2-40B4-BE49-F238E27FC236}">
                <a16:creationId xmlns:a16="http://schemas.microsoft.com/office/drawing/2014/main" id="{1783CB35-C5FB-9D48-986E-FD8C031478A0}"/>
              </a:ext>
            </a:extLst>
          </p:cNvPr>
          <p:cNvSpPr/>
          <p:nvPr/>
        </p:nvSpPr>
        <p:spPr>
          <a:xfrm>
            <a:off x="4139514" y="1354911"/>
            <a:ext cx="556054" cy="210369"/>
          </a:xfrm>
          <a:prstGeom prst="notch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apezoid 21">
            <a:extLst>
              <a:ext uri="{FF2B5EF4-FFF2-40B4-BE49-F238E27FC236}">
                <a16:creationId xmlns:a16="http://schemas.microsoft.com/office/drawing/2014/main" id="{4A1187AA-0E19-7E46-92F9-28CAA5B39F44}"/>
              </a:ext>
            </a:extLst>
          </p:cNvPr>
          <p:cNvSpPr/>
          <p:nvPr/>
        </p:nvSpPr>
        <p:spPr>
          <a:xfrm rot="5400000">
            <a:off x="5425808" y="1022826"/>
            <a:ext cx="694764" cy="766118"/>
          </a:xfrm>
          <a:prstGeom prst="trapezoi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/>
              <a:t>Encoder</a:t>
            </a:r>
          </a:p>
        </p:txBody>
      </p:sp>
      <p:sp>
        <p:nvSpPr>
          <p:cNvPr id="23" name="Trapezoid 22">
            <a:extLst>
              <a:ext uri="{FF2B5EF4-FFF2-40B4-BE49-F238E27FC236}">
                <a16:creationId xmlns:a16="http://schemas.microsoft.com/office/drawing/2014/main" id="{38C9AB92-7054-1448-89B7-DE7B82D40035}"/>
              </a:ext>
            </a:extLst>
          </p:cNvPr>
          <p:cNvSpPr/>
          <p:nvPr/>
        </p:nvSpPr>
        <p:spPr>
          <a:xfrm rot="16200000">
            <a:off x="6290783" y="1022823"/>
            <a:ext cx="694764" cy="766118"/>
          </a:xfrm>
          <a:prstGeom prst="trapezoi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200" b="1" dirty="0" err="1">
                <a:solidFill>
                  <a:srgbClr val="FF0000"/>
                </a:solidFill>
              </a:rPr>
              <a:t>DecoderA</a:t>
            </a:r>
            <a:endParaRPr lang="en-US" sz="1200" b="1" dirty="0">
              <a:solidFill>
                <a:srgbClr val="FF0000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4019623-D9D4-564C-BEDF-4DC880307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822944" y="1058500"/>
            <a:ext cx="549819" cy="69476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E7FB290-5074-764A-A6CA-A73ED025C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073240" y="851957"/>
            <a:ext cx="836171" cy="1107849"/>
          </a:xfrm>
          <a:prstGeom prst="rect">
            <a:avLst/>
          </a:prstGeom>
        </p:spPr>
      </p:pic>
      <p:sp>
        <p:nvSpPr>
          <p:cNvPr id="28" name="Title 1">
            <a:extLst>
              <a:ext uri="{FF2B5EF4-FFF2-40B4-BE49-F238E27FC236}">
                <a16:creationId xmlns:a16="http://schemas.microsoft.com/office/drawing/2014/main" id="{00A36A1F-DAE4-034D-B3AC-FC9B8A638AC2}"/>
              </a:ext>
            </a:extLst>
          </p:cNvPr>
          <p:cNvSpPr txBox="1">
            <a:spLocks/>
          </p:cNvSpPr>
          <p:nvPr/>
        </p:nvSpPr>
        <p:spPr>
          <a:xfrm>
            <a:off x="157343" y="2482638"/>
            <a:ext cx="9154380" cy="4049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000" b="1" kern="1200">
                <a:solidFill>
                  <a:srgbClr val="C28220"/>
                </a:solidFill>
                <a:latin typeface="Georgia"/>
                <a:ea typeface="+mj-ea"/>
                <a:cs typeface="Georgia"/>
              </a:defRPr>
            </a:lvl1pPr>
          </a:lstStyle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1200" b="0" dirty="0">
                <a:solidFill>
                  <a:srgbClr val="2D637F"/>
                </a:solidFill>
                <a:latin typeface="Lucida Grande"/>
                <a:ea typeface="+mn-ea"/>
                <a:cs typeface="Lucida Grande"/>
              </a:rPr>
              <a:t>Loss: Make posterior distribution close to prior, Maximize likelihood of original input being reconstructed</a:t>
            </a:r>
          </a:p>
          <a:p>
            <a:r>
              <a:rPr lang="en-US" sz="1600" dirty="0"/>
              <a:t> 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832B14D-660C-384A-A03F-7F15185C05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6249" y="1916468"/>
            <a:ext cx="1007970" cy="40498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45E49AD-7A9A-2D4C-AD15-C842B4B113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2311" y="1916468"/>
            <a:ext cx="924429" cy="40498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9DA3F52-838E-1747-A060-629FD17DD6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6707" y="2614626"/>
            <a:ext cx="3102643" cy="31137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927DEDE-A46B-F44F-956B-E077B9E7D1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849" y="2191583"/>
            <a:ext cx="2405190" cy="196533"/>
          </a:xfrm>
          <a:prstGeom prst="rect">
            <a:avLst/>
          </a:prstGeom>
        </p:spPr>
      </p:pic>
      <p:sp>
        <p:nvSpPr>
          <p:cNvPr id="35" name="Title 1">
            <a:extLst>
              <a:ext uri="{FF2B5EF4-FFF2-40B4-BE49-F238E27FC236}">
                <a16:creationId xmlns:a16="http://schemas.microsoft.com/office/drawing/2014/main" id="{493956E5-43A4-EA48-BACB-E72FFAF3E005}"/>
              </a:ext>
            </a:extLst>
          </p:cNvPr>
          <p:cNvSpPr txBox="1">
            <a:spLocks/>
          </p:cNvSpPr>
          <p:nvPr/>
        </p:nvSpPr>
        <p:spPr>
          <a:xfrm>
            <a:off x="177293" y="2892339"/>
            <a:ext cx="6425514" cy="4049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000" b="1" kern="1200">
                <a:solidFill>
                  <a:srgbClr val="C28220"/>
                </a:solidFill>
                <a:latin typeface="Georgia"/>
                <a:ea typeface="+mj-ea"/>
                <a:cs typeface="Georgia"/>
              </a:defRPr>
            </a:lvl1pPr>
          </a:lstStyle>
          <a:p>
            <a:r>
              <a:rPr lang="en-US" sz="2400" b="0" dirty="0"/>
              <a:t>Core Issues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1C4EA7-5D39-5749-8992-FB9BC203DABD}"/>
              </a:ext>
            </a:extLst>
          </p:cNvPr>
          <p:cNvSpPr txBox="1"/>
          <p:nvPr/>
        </p:nvSpPr>
        <p:spPr>
          <a:xfrm>
            <a:off x="214815" y="3290705"/>
            <a:ext cx="8520396" cy="8894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D637F"/>
                </a:solidFill>
                <a:latin typeface="Lucida Grande"/>
                <a:cs typeface="Lucida Grande"/>
              </a:rPr>
              <a:t>Each decoder is clothes-specific (expensive training cost)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D637F"/>
                </a:solidFill>
                <a:latin typeface="Lucida Grande"/>
                <a:cs typeface="Lucida Grande"/>
              </a:rPr>
              <a:t>Required training data for each decoder is insufficient 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D637F"/>
                </a:solidFill>
                <a:latin typeface="Lucida Grande"/>
                <a:cs typeface="Lucida Grande"/>
              </a:rPr>
              <a:t>Limitations on different categories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763A0A16-DAA8-1F48-939B-0201AA61AC8B}"/>
              </a:ext>
            </a:extLst>
          </p:cNvPr>
          <p:cNvSpPr txBox="1">
            <a:spLocks/>
          </p:cNvSpPr>
          <p:nvPr/>
        </p:nvSpPr>
        <p:spPr>
          <a:xfrm>
            <a:off x="157343" y="4101731"/>
            <a:ext cx="6425514" cy="4049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000" b="1" kern="1200">
                <a:solidFill>
                  <a:srgbClr val="C28220"/>
                </a:solidFill>
                <a:latin typeface="Georgia"/>
                <a:ea typeface="+mj-ea"/>
                <a:cs typeface="Georgia"/>
              </a:defRPr>
            </a:lvl1pPr>
          </a:lstStyle>
          <a:p>
            <a:r>
              <a:rPr lang="en-US" sz="2400" b="0" dirty="0"/>
              <a:t>Potential Solutions / Improvements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3A62F31-5541-1C43-BFCB-80EF170A57C2}"/>
              </a:ext>
            </a:extLst>
          </p:cNvPr>
          <p:cNvSpPr txBox="1"/>
          <p:nvPr/>
        </p:nvSpPr>
        <p:spPr>
          <a:xfrm>
            <a:off x="214815" y="4436456"/>
            <a:ext cx="8929185" cy="13326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D637F"/>
                </a:solidFill>
                <a:latin typeface="Lucida Grande"/>
                <a:cs typeface="Lucida Grande"/>
              </a:rPr>
              <a:t>Start developing each decoder from trained networks with the clothes with most shared characteristics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D637F"/>
                </a:solidFill>
                <a:latin typeface="Lucida Grande"/>
                <a:cs typeface="Lucida Grande"/>
              </a:rPr>
              <a:t>Combine a category-specific decoder with a clothes-specific decoder to prevent underfitting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D637F"/>
                </a:solidFill>
                <a:latin typeface="Lucida Grande"/>
                <a:cs typeface="Lucida Grande"/>
              </a:rPr>
              <a:t>Utilize the state-of-the-art GANs to improve stability and quality</a:t>
            </a:r>
          </a:p>
        </p:txBody>
      </p:sp>
    </p:spTree>
    <p:extLst>
      <p:ext uri="{BB962C8B-B14F-4D97-AF65-F5344CB8AC3E}">
        <p14:creationId xmlns:p14="http://schemas.microsoft.com/office/powerpoint/2010/main" val="3836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1" grpId="0" animBg="1"/>
      <p:bldP spid="12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8" grpId="0"/>
      <p:bldP spid="35" grpId="0"/>
      <p:bldP spid="36" grpId="0"/>
      <p:bldP spid="39" grpId="0"/>
      <p:bldP spid="40" grpId="0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1867</TotalTime>
  <Words>186</Words>
  <Application>Microsoft Macintosh PowerPoint</Application>
  <PresentationFormat>On-screen Show (4:3)</PresentationFormat>
  <Paragraphs>38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宋体</vt:lpstr>
      <vt:lpstr>Arial</vt:lpstr>
      <vt:lpstr>Calibri</vt:lpstr>
      <vt:lpstr>Cambria Math</vt:lpstr>
      <vt:lpstr>Georgia</vt:lpstr>
      <vt:lpstr>Lucida Grande</vt:lpstr>
      <vt:lpstr>Custom Design</vt:lpstr>
      <vt:lpstr>DeepFittingRoom:  A deep learning framework that helps you try different clothes at home</vt:lpstr>
      <vt:lpstr>Objective:</vt:lpstr>
      <vt:lpstr>Clothes-Swap Algorithm (Autoencoder)</vt:lpstr>
    </vt:vector>
  </TitlesOfParts>
  <Company>UC Berkeley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Laurie Frasier</dc:creator>
  <cp:lastModifiedBy>Xinchen Xu</cp:lastModifiedBy>
  <cp:revision>96</cp:revision>
  <dcterms:created xsi:type="dcterms:W3CDTF">2013-01-15T19:08:57Z</dcterms:created>
  <dcterms:modified xsi:type="dcterms:W3CDTF">2019-03-05T07:48:16Z</dcterms:modified>
</cp:coreProperties>
</file>

<file path=docProps/thumbnail.jpeg>
</file>